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4B5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628800"/>
            <a:ext cx="5832004" cy="91440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>
              <a:buNone/>
              <a:defRPr sz="3600" i="1" baseline="0">
                <a:solidFill>
                  <a:srgbClr val="4B52E1"/>
                </a:solidFill>
              </a:defRPr>
            </a:lvl1pPr>
            <a:lvl2pPr>
              <a:defRPr sz="2800" i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467544" y="2543200"/>
            <a:ext cx="5904011" cy="914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>
              <a:buNone/>
              <a:defRPr sz="2800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615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633" y="5229200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940153" y="188640"/>
            <a:ext cx="1008112" cy="43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>
              <a:defRPr sz="2300" i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312157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23528" y="908720"/>
            <a:ext cx="8496944" cy="410445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323528" y="3356992"/>
            <a:ext cx="3240360" cy="266429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941283" y="5107810"/>
            <a:ext cx="4879189" cy="9144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940153" y="188640"/>
            <a:ext cx="1008112" cy="43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>
              <a:defRPr sz="2300" i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46989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454967" y="980728"/>
            <a:ext cx="3888432" cy="338437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603175" y="980728"/>
            <a:ext cx="4094112" cy="24482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>
          <a:xfrm>
            <a:off x="4595987" y="3717032"/>
            <a:ext cx="4101300" cy="24482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454967" y="4797152"/>
            <a:ext cx="3888432" cy="9144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940153" y="188640"/>
            <a:ext cx="1008112" cy="43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>
              <a:defRPr sz="2300" i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363571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940153" y="188640"/>
            <a:ext cx="1008112" cy="43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>
              <a:defRPr sz="2300" i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39281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940153" y="188640"/>
            <a:ext cx="1008112" cy="43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>
              <a:defRPr sz="2300" i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755574" y="908720"/>
            <a:ext cx="3145457" cy="237057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2"/>
          </p:nvPr>
        </p:nvSpPr>
        <p:spPr>
          <a:xfrm>
            <a:off x="755574" y="3421912"/>
            <a:ext cx="3145457" cy="237057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4048781" y="908720"/>
            <a:ext cx="4790856" cy="488376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>
          <a:xfrm>
            <a:off x="755575" y="5895678"/>
            <a:ext cx="8084062" cy="3696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942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563" y="908720"/>
            <a:ext cx="7848873" cy="4718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79512" y="5750439"/>
            <a:ext cx="8784976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940153" y="188640"/>
            <a:ext cx="1008112" cy="43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>
              <a:defRPr sz="2300" i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208298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47580" y="1412776"/>
            <a:ext cx="2916708" cy="432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i="1">
                <a:solidFill>
                  <a:srgbClr val="0033CC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3995936" y="2492896"/>
            <a:ext cx="2556668" cy="1512168"/>
          </a:xfrm>
          <a:prstGeom prst="rect">
            <a:avLst/>
          </a:prstGeom>
        </p:spPr>
        <p:txBody>
          <a:bodyPr/>
          <a:lstStyle>
            <a:lvl1pPr>
              <a:defRPr b="1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15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5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11.em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55976" y="959118"/>
            <a:ext cx="486104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entury Gothic" pitchFamily="34" charset="0"/>
              </a:rPr>
              <a:t>Расширенные функции фрезерной обработки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с использованием компонентов «</a:t>
            </a:r>
            <a:r>
              <a:rPr lang="en-US" b="1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»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24C7CB6-466E-4626-929C-F91CA4C85FB6}"/>
              </a:ext>
            </a:extLst>
          </p:cNvPr>
          <p:cNvSpPr txBox="1">
            <a:spLocks/>
          </p:cNvSpPr>
          <p:nvPr/>
        </p:nvSpPr>
        <p:spPr>
          <a:xfrm>
            <a:off x="4862015" y="214507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06FEBE-4F50-470C-A217-ED1BEB43AD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75" y="864830"/>
            <a:ext cx="2244969" cy="169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0B11B1-AE14-4485-9778-F9BA041F4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7" t="22091" r="10111" b="1794"/>
          <a:stretch/>
        </p:blipFill>
        <p:spPr>
          <a:xfrm>
            <a:off x="1619672" y="2780928"/>
            <a:ext cx="3024336" cy="21602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C36DAB-F2A8-42D4-A351-4E311F604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44"/>
          <a:stretch/>
        </p:blipFill>
        <p:spPr>
          <a:xfrm>
            <a:off x="179511" y="1059846"/>
            <a:ext cx="2157143" cy="17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B7E5929F-ECC3-4FED-9B05-2F213381E3C2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1FF315-0E93-412E-BB07-7A563A97004A}"/>
              </a:ext>
            </a:extLst>
          </p:cNvPr>
          <p:cNvSpPr/>
          <p:nvPr/>
        </p:nvSpPr>
        <p:spPr>
          <a:xfrm>
            <a:off x="22820" y="764704"/>
            <a:ext cx="914501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/>
              <a:t>Специализированные функции – обработка </a:t>
            </a:r>
            <a:r>
              <a:rPr lang="ru-RU" sz="2400" b="1" dirty="0" err="1"/>
              <a:t>моноколёс</a:t>
            </a:r>
            <a:endParaRPr lang="ru-RU" sz="2400" b="1" dirty="0"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BD28B5-3761-462A-8ACB-9BBCB52868C1}"/>
              </a:ext>
            </a:extLst>
          </p:cNvPr>
          <p:cNvSpPr txBox="1"/>
          <p:nvPr/>
        </p:nvSpPr>
        <p:spPr>
          <a:xfrm>
            <a:off x="271059" y="1572033"/>
            <a:ext cx="176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Черновая выборка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1509E-074F-4512-90D1-9723A913AC08}"/>
              </a:ext>
            </a:extLst>
          </p:cNvPr>
          <p:cNvSpPr txBox="1"/>
          <p:nvPr/>
        </p:nvSpPr>
        <p:spPr>
          <a:xfrm>
            <a:off x="4334841" y="1579181"/>
            <a:ext cx="199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Обработка ступицы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AE1BD3-BF0C-4F61-8AD5-9239873F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53" y="1351497"/>
            <a:ext cx="2720361" cy="21881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B4964D-A01C-48F4-8E15-C0F7F6F2C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1" r="7808"/>
          <a:stretch/>
        </p:blipFill>
        <p:spPr>
          <a:xfrm>
            <a:off x="6119465" y="1320187"/>
            <a:ext cx="2182225" cy="2077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474F4-9053-47A0-A01C-64D44A4A2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792" y="3905178"/>
            <a:ext cx="2590732" cy="21881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2B3B49-E680-4452-83EE-42CCF86D40F1}"/>
              </a:ext>
            </a:extLst>
          </p:cNvPr>
          <p:cNvSpPr txBox="1"/>
          <p:nvPr/>
        </p:nvSpPr>
        <p:spPr>
          <a:xfrm>
            <a:off x="539552" y="4000417"/>
            <a:ext cx="13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Обработка</a:t>
            </a:r>
            <a:r>
              <a:rPr lang="ru-RU" sz="1400" dirty="0"/>
              <a:t> </a:t>
            </a:r>
            <a:r>
              <a:rPr lang="ru-RU" dirty="0"/>
              <a:t>лопаток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C6198B-92A7-4962-9154-418CC2F8BE77}"/>
              </a:ext>
            </a:extLst>
          </p:cNvPr>
          <p:cNvSpPr txBox="1"/>
          <p:nvPr/>
        </p:nvSpPr>
        <p:spPr>
          <a:xfrm>
            <a:off x="4433314" y="3987343"/>
            <a:ext cx="179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Обработка </a:t>
            </a:r>
          </a:p>
          <a:p>
            <a:pPr algn="ctr"/>
            <a:r>
              <a:rPr lang="ru-RU" dirty="0"/>
              <a:t>скруглений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1EE59-E0E6-443C-97A7-98E6BB179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95" t="8972" r="3207" b="8857"/>
          <a:stretch/>
        </p:blipFill>
        <p:spPr>
          <a:xfrm>
            <a:off x="5940152" y="3491256"/>
            <a:ext cx="3012652" cy="24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B7E5929F-ECC3-4FED-9B05-2F213381E3C2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F4D30F-DA76-4EE3-B20B-1052241B998F}"/>
              </a:ext>
            </a:extLst>
          </p:cNvPr>
          <p:cNvSpPr txBox="1"/>
          <p:nvPr/>
        </p:nvSpPr>
        <p:spPr>
          <a:xfrm>
            <a:off x="3131840" y="1797738"/>
            <a:ext cx="254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Рациональная ориентация фрезы в канале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3AEB7F-3E10-4708-B33A-C3BC1E956A05}"/>
              </a:ext>
            </a:extLst>
          </p:cNvPr>
          <p:cNvSpPr txBox="1"/>
          <p:nvPr/>
        </p:nvSpPr>
        <p:spPr>
          <a:xfrm>
            <a:off x="133693" y="4281435"/>
            <a:ext cx="325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Вывод фрезы по кривой </a:t>
            </a:r>
          </a:p>
          <a:p>
            <a:pPr algn="ctr"/>
            <a:r>
              <a:rPr lang="ru-RU" dirty="0"/>
              <a:t>центра канала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5F2E82C-ABD0-45E5-A7A0-C7554F8E898B}"/>
              </a:ext>
            </a:extLst>
          </p:cNvPr>
          <p:cNvSpPr/>
          <p:nvPr/>
        </p:nvSpPr>
        <p:spPr>
          <a:xfrm>
            <a:off x="-92437" y="815246"/>
            <a:ext cx="914501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/>
              <a:t>Специализированные функции – обработка каналов и труб</a:t>
            </a:r>
            <a:endParaRPr lang="ru-RU" sz="2400" b="1" dirty="0">
              <a:ea typeface="Calibri" panose="020F050202020403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FD4B7F7-48E5-47DB-800A-1EE082B830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6" y="1396810"/>
            <a:ext cx="2232249" cy="245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21CD25-056F-4106-B7E3-F86B97D8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14" y="1401914"/>
            <a:ext cx="3003231" cy="21103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1ADE64-D2F5-4AE7-A59E-9DF91BD14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549608"/>
            <a:ext cx="1915588" cy="2514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C9E46B-C22A-4F11-8942-67EF21BC3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650664"/>
            <a:ext cx="3091599" cy="24137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CB3ED6-DFCD-4CD9-83D2-AE9B3F086B23}"/>
              </a:ext>
            </a:extLst>
          </p:cNvPr>
          <p:cNvSpPr txBox="1"/>
          <p:nvPr/>
        </p:nvSpPr>
        <p:spPr>
          <a:xfrm>
            <a:off x="4306503" y="3960498"/>
            <a:ext cx="325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Обработка канала </a:t>
            </a:r>
          </a:p>
          <a:p>
            <a:pPr algn="ctr"/>
            <a:r>
              <a:rPr lang="ru-RU" dirty="0"/>
              <a:t>с двух сторон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D000FD4-143A-4B27-B9EF-FC812B4CA57C}"/>
              </a:ext>
            </a:extLst>
          </p:cNvPr>
          <p:cNvCxnSpPr>
            <a:cxnSpLocks/>
          </p:cNvCxnSpPr>
          <p:nvPr/>
        </p:nvCxnSpPr>
        <p:spPr>
          <a:xfrm flipV="1">
            <a:off x="2987146" y="3717032"/>
            <a:ext cx="720758" cy="759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5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235343" y="822866"/>
            <a:ext cx="4153081" cy="12241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>
                <a:solidFill>
                  <a:srgbClr val="0000CC"/>
                </a:solidFill>
                <a:latin typeface="Century Gothic" pitchFamily="34" charset="0"/>
              </a:rPr>
              <a:t>Расширенные функции фрезерной обработки</a:t>
            </a:r>
          </a:p>
          <a:p>
            <a:pPr algn="ctr"/>
            <a:r>
              <a:rPr lang="ru-RU" dirty="0">
                <a:solidFill>
                  <a:srgbClr val="0000CC"/>
                </a:solidFill>
                <a:latin typeface="Century Gothic" pitchFamily="34" charset="0"/>
              </a:rPr>
              <a:t>с использованием компонентов «</a:t>
            </a:r>
            <a:r>
              <a:rPr lang="en-US" dirty="0" err="1">
                <a:solidFill>
                  <a:srgbClr val="0000CC"/>
                </a:solidFill>
                <a:latin typeface="Century Gothic" pitchFamily="34" charset="0"/>
              </a:rPr>
              <a:t>ModuleWorks</a:t>
            </a:r>
            <a:r>
              <a:rPr lang="ru-RU" dirty="0">
                <a:solidFill>
                  <a:srgbClr val="0000CC"/>
                </a:solidFill>
                <a:latin typeface="Century Gothic" pitchFamily="34" charset="0"/>
              </a:rPr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707904" y="2276872"/>
            <a:ext cx="4153080" cy="2088232"/>
          </a:xfrm>
        </p:spPr>
        <p:txBody>
          <a:bodyPr/>
          <a:lstStyle/>
          <a:p>
            <a:r>
              <a:rPr lang="ru-RU" dirty="0"/>
              <a:t>Разработка управляющих программ высокоскоростной и адаптивной обработки,</a:t>
            </a:r>
            <a:br>
              <a:rPr lang="ru-RU" dirty="0"/>
            </a:br>
            <a:r>
              <a:rPr lang="ru-RU" dirty="0"/>
              <a:t>контроль столкновений,</a:t>
            </a:r>
            <a:br>
              <a:rPr lang="ru-RU" dirty="0"/>
            </a:br>
            <a:r>
              <a:rPr lang="ru-RU" dirty="0"/>
              <a:t>гибкое управление</a:t>
            </a:r>
            <a:br>
              <a:rPr lang="ru-RU" dirty="0"/>
            </a:br>
            <a:r>
              <a:rPr lang="ru-RU" dirty="0"/>
              <a:t>наклоном фрезы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B68AA-2DA7-4D4D-AA9A-8B8660BCF9FE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9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91E9BF17-E2C3-4EF3-A5FE-E38C51491533}"/>
              </a:ext>
            </a:extLst>
          </p:cNvPr>
          <p:cNvSpPr/>
          <p:nvPr/>
        </p:nvSpPr>
        <p:spPr>
          <a:xfrm>
            <a:off x="2913546" y="1018620"/>
            <a:ext cx="360040" cy="36004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 16">
            <a:extLst>
              <a:ext uri="{FF2B5EF4-FFF2-40B4-BE49-F238E27FC236}">
                <a16:creationId xmlns:a16="http://schemas.microsoft.com/office/drawing/2014/main" id="{3F3CC2DC-237E-44D4-AF12-CDE5E28EBAE8}"/>
              </a:ext>
            </a:extLst>
          </p:cNvPr>
          <p:cNvSpPr/>
          <p:nvPr/>
        </p:nvSpPr>
        <p:spPr>
          <a:xfrm>
            <a:off x="5860373" y="1056463"/>
            <a:ext cx="360040" cy="284354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5029A87-3EC8-4352-926F-091AC0C84148}"/>
              </a:ext>
            </a:extLst>
          </p:cNvPr>
          <p:cNvSpPr/>
          <p:nvPr/>
        </p:nvSpPr>
        <p:spPr>
          <a:xfrm>
            <a:off x="406591" y="2101570"/>
            <a:ext cx="8280920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</a:rPr>
              <a:t>Повышение безопасности управляющих программ и снижение риска производственных аварий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</a:rPr>
              <a:t>Повышение производительности обработки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</a:rPr>
              <a:t>Повышение качества поверхностей после обработки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</a:rPr>
              <a:t>Снижение затрат на инструмент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Снижение</a:t>
            </a:r>
            <a:r>
              <a:rPr lang="ru-RU" sz="2000" dirty="0">
                <a:ea typeface="Calibri" panose="020F0502020204030204" pitchFamily="34" charset="0"/>
              </a:rPr>
              <a:t> износа оборудования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</a:rPr>
              <a:t>Возможность обработки наиболее сложных деталей с криволинейными поверхностями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</a:rPr>
              <a:t>Возможность выполнения практически всех обрабатывающих операций на одном обрабатывающем центре с ЧПУ</a:t>
            </a:r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2BFB369-1E30-4D13-9900-5BB05AD3EB2F}"/>
              </a:ext>
            </a:extLst>
          </p:cNvPr>
          <p:cNvSpPr/>
          <p:nvPr/>
        </p:nvSpPr>
        <p:spPr>
          <a:xfrm>
            <a:off x="424846" y="1677748"/>
            <a:ext cx="7433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Использование расширенных функций обеспечивает: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21AE09F-9C5C-48B8-AFF5-DD2676946401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1F97DB8-263F-4610-8E20-00CEFCDE1970}"/>
              </a:ext>
            </a:extLst>
          </p:cNvPr>
          <p:cNvSpPr/>
          <p:nvPr/>
        </p:nvSpPr>
        <p:spPr>
          <a:xfrm>
            <a:off x="490871" y="829660"/>
            <a:ext cx="2327935" cy="786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Расширенные функции фрезерной обработки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250D94B-630D-4F23-9442-AB5A938A2260}"/>
              </a:ext>
            </a:extLst>
          </p:cNvPr>
          <p:cNvSpPr/>
          <p:nvPr/>
        </p:nvSpPr>
        <p:spPr>
          <a:xfrm>
            <a:off x="3368326" y="829660"/>
            <a:ext cx="2407348" cy="786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Современные обрабатывающие центры с ЧПУ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C0692B5-7C1D-4B27-892C-279AB25E8345}"/>
              </a:ext>
            </a:extLst>
          </p:cNvPr>
          <p:cNvSpPr/>
          <p:nvPr/>
        </p:nvSpPr>
        <p:spPr>
          <a:xfrm>
            <a:off x="6305112" y="829660"/>
            <a:ext cx="2407348" cy="786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Повышение эффективности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3146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63B12A-327C-4C80-A91E-6A81B59163D9}"/>
              </a:ext>
            </a:extLst>
          </p:cNvPr>
          <p:cNvSpPr/>
          <p:nvPr/>
        </p:nvSpPr>
        <p:spPr>
          <a:xfrm>
            <a:off x="817286" y="784863"/>
            <a:ext cx="7731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Основные расширения функциональных возможностей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874025-B4FB-4CB8-9CC8-26B417CBB725}"/>
              </a:ext>
            </a:extLst>
          </p:cNvPr>
          <p:cNvPicPr/>
          <p:nvPr/>
        </p:nvPicPr>
        <p:blipFill rotWithShape="1">
          <a:blip r:embed="rId2"/>
          <a:srcRect l="19887" r="20452"/>
          <a:stretch/>
        </p:blipFill>
        <p:spPr>
          <a:xfrm>
            <a:off x="536726" y="1844869"/>
            <a:ext cx="1626383" cy="155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0B8A64-EA16-4EB9-9325-F54920191745}"/>
              </a:ext>
            </a:extLst>
          </p:cNvPr>
          <p:cNvPicPr/>
          <p:nvPr/>
        </p:nvPicPr>
        <p:blipFill rotWithShape="1">
          <a:blip r:embed="rId3"/>
          <a:srcRect l="20318" t="9449" r="21732" b="9449"/>
          <a:stretch/>
        </p:blipFill>
        <p:spPr>
          <a:xfrm>
            <a:off x="2393286" y="2078437"/>
            <a:ext cx="1851344" cy="11089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7369C4-A7AE-406F-8981-B093BBC9FAE8}"/>
              </a:ext>
            </a:extLst>
          </p:cNvPr>
          <p:cNvSpPr/>
          <p:nvPr/>
        </p:nvSpPr>
        <p:spPr>
          <a:xfrm>
            <a:off x="104678" y="1300490"/>
            <a:ext cx="4572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</a:rPr>
              <a:t>Контроль столкновений компонентов инструмента с полуфабрикатом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145654-BFE6-4B68-B721-3CF4D33DD120}"/>
              </a:ext>
            </a:extLst>
          </p:cNvPr>
          <p:cNvSpPr/>
          <p:nvPr/>
        </p:nvSpPr>
        <p:spPr>
          <a:xfrm>
            <a:off x="4328574" y="1339004"/>
            <a:ext cx="4572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</a:rPr>
              <a:t>Адаптивная выборка материала с равномерной нагрузкой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2CC13F97-4AC8-4E7E-AF49-3963A06D5F20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920DAF-DB68-409D-8C29-3AA764434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871" y="1979720"/>
            <a:ext cx="2023007" cy="14277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B4EB61-44BC-4086-968F-5743C86A0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77"/>
          <a:stretch/>
        </p:blipFill>
        <p:spPr>
          <a:xfrm>
            <a:off x="6738047" y="1909486"/>
            <a:ext cx="2023007" cy="146700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DF2DF1D-7177-4C76-8EDD-382C3ED112E1}"/>
              </a:ext>
            </a:extLst>
          </p:cNvPr>
          <p:cNvSpPr/>
          <p:nvPr/>
        </p:nvSpPr>
        <p:spPr>
          <a:xfrm>
            <a:off x="355667" y="3761949"/>
            <a:ext cx="387017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Обеспечение плавности для высокоскоростного фрезерования</a:t>
            </a:r>
            <a:endParaRPr lang="ru-RU" dirty="0">
              <a:ea typeface="Calibri" panose="020F05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5725DC-F301-42CB-8C0F-F9ADD086682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1" y="4583938"/>
            <a:ext cx="1656184" cy="131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CA76F21-2C0E-445B-8E26-6F5D0643C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3958" y="4353972"/>
            <a:ext cx="2008633" cy="193427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5BED64D-CDB1-4C95-B55D-DE9520D2F8C5}"/>
              </a:ext>
            </a:extLst>
          </p:cNvPr>
          <p:cNvSpPr/>
          <p:nvPr/>
        </p:nvSpPr>
        <p:spPr>
          <a:xfrm>
            <a:off x="4452826" y="3772057"/>
            <a:ext cx="4572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Широкие возможности управления осью инструмента для 5-осевой обработки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E31D761-589E-46B9-90A5-E1A93BC618F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26" y="4461551"/>
            <a:ext cx="1983874" cy="157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44166D-9A61-491A-9F35-6331EB9CD24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52" y="4539117"/>
            <a:ext cx="1649122" cy="1493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0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DAFC87-F19F-41B8-A97E-5F8F694DA744}"/>
              </a:ext>
            </a:extLst>
          </p:cNvPr>
          <p:cNvSpPr/>
          <p:nvPr/>
        </p:nvSpPr>
        <p:spPr>
          <a:xfrm>
            <a:off x="41038" y="647638"/>
            <a:ext cx="8995458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</a:rPr>
              <a:t>Контроль столкновений компонентов инструмента с полуфабрикатом позволяет выполнять безопасную обработку труднодоступных мест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5B7092F-EFAA-4126-BBD6-2D3CD1C0A8AA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9D08C-1FA4-44AF-BC48-9E712907705E}"/>
              </a:ext>
            </a:extLst>
          </p:cNvPr>
          <p:cNvSpPr txBox="1"/>
          <p:nvPr/>
        </p:nvSpPr>
        <p:spPr>
          <a:xfrm>
            <a:off x="178206" y="142596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Настройка запаса столкновений для каждого компонента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6577B0-6299-43C6-9C3C-986DD3D8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45" y="2096993"/>
            <a:ext cx="1159923" cy="16693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001793-07E8-4433-B02F-F2C2578D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59" y="2115915"/>
            <a:ext cx="1122866" cy="1662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7FBB5-135B-45E6-92F5-9AA902C58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439" y="2115915"/>
            <a:ext cx="1009506" cy="16698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D5205C-DA54-43CC-9516-918FA547C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210" y="4450389"/>
            <a:ext cx="2225081" cy="18427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BD12B4-F8AA-4043-847B-B0346AE2F0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203"/>
          <a:stretch/>
        </p:blipFill>
        <p:spPr>
          <a:xfrm>
            <a:off x="5364088" y="4502941"/>
            <a:ext cx="3507858" cy="17074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FF52D8-D289-491A-9DD0-4B90D8C9E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32" y="4591448"/>
            <a:ext cx="3308773" cy="15870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381C9-57B5-42FA-9B2F-A8429D57255C}"/>
              </a:ext>
            </a:extLst>
          </p:cNvPr>
          <p:cNvSpPr txBox="1"/>
          <p:nvPr/>
        </p:nvSpPr>
        <p:spPr>
          <a:xfrm>
            <a:off x="3656198" y="1436579"/>
            <a:ext cx="538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Учёт столкновений при построении послойных траекторий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01E76A-B6D7-4270-8B5E-F2CF5278C7CC}"/>
              </a:ext>
            </a:extLst>
          </p:cNvPr>
          <p:cNvSpPr txBox="1"/>
          <p:nvPr/>
        </p:nvSpPr>
        <p:spPr>
          <a:xfrm>
            <a:off x="4061466" y="1775133"/>
            <a:ext cx="223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Безопасный обход опасных зон с сохранением траектории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281D20-741D-4B55-9451-241A2945ECCF}"/>
              </a:ext>
            </a:extLst>
          </p:cNvPr>
          <p:cNvSpPr txBox="1"/>
          <p:nvPr/>
        </p:nvSpPr>
        <p:spPr>
          <a:xfrm>
            <a:off x="6387000" y="1775133"/>
            <a:ext cx="223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Удаление траектории в опасных местах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B258D6-2821-4E89-8A4B-45ED404D8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3485" y="2206856"/>
            <a:ext cx="2097777" cy="1784250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FD94344-C5F3-49E3-A4BB-E5592942976F}"/>
              </a:ext>
            </a:extLst>
          </p:cNvPr>
          <p:cNvCxnSpPr>
            <a:cxnSpLocks/>
          </p:cNvCxnSpPr>
          <p:nvPr/>
        </p:nvCxnSpPr>
        <p:spPr>
          <a:xfrm>
            <a:off x="4422751" y="2206856"/>
            <a:ext cx="360040" cy="772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87BB77E-D5D9-4A45-9F02-7F8441B91901}"/>
              </a:ext>
            </a:extLst>
          </p:cNvPr>
          <p:cNvCxnSpPr/>
          <p:nvPr/>
        </p:nvCxnSpPr>
        <p:spPr>
          <a:xfrm>
            <a:off x="4422751" y="2206856"/>
            <a:ext cx="336658" cy="1103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81A89DC-28AD-49C1-AF53-DA9EBB0907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032" y="2161808"/>
            <a:ext cx="2076171" cy="1885806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FD65A4E-034C-4EBB-A0F1-6B0276FB9779}"/>
              </a:ext>
            </a:extLst>
          </p:cNvPr>
          <p:cNvCxnSpPr>
            <a:cxnSpLocks/>
          </p:cNvCxnSpPr>
          <p:nvPr/>
        </p:nvCxnSpPr>
        <p:spPr>
          <a:xfrm>
            <a:off x="7118017" y="2206856"/>
            <a:ext cx="180020" cy="866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1B281E-2194-4D50-88F7-63111FA58968}"/>
              </a:ext>
            </a:extLst>
          </p:cNvPr>
          <p:cNvSpPr txBox="1"/>
          <p:nvPr/>
        </p:nvSpPr>
        <p:spPr>
          <a:xfrm>
            <a:off x="437065" y="4112373"/>
            <a:ext cx="809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Изменение угла наклона фрезы при контроле столкновений в 5-осевой обработке</a:t>
            </a:r>
          </a:p>
        </p:txBody>
      </p:sp>
    </p:spTree>
    <p:extLst>
      <p:ext uri="{BB962C8B-B14F-4D97-AF65-F5344CB8AC3E}">
        <p14:creationId xmlns:p14="http://schemas.microsoft.com/office/powerpoint/2010/main" val="417665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B7E5929F-ECC3-4FED-9B05-2F213381E3C2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1FF315-0E93-412E-BB07-7A563A97004A}"/>
              </a:ext>
            </a:extLst>
          </p:cNvPr>
          <p:cNvSpPr/>
          <p:nvPr/>
        </p:nvSpPr>
        <p:spPr>
          <a:xfrm>
            <a:off x="22820" y="764704"/>
            <a:ext cx="914501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</a:rPr>
              <a:t>Адаптивная 3-осевая выборка обеспечивает постоянный охват фрезы материалом на рабочем проходе, а переход между рабочими проходами осуществляется вихревыми движениями на ускоренной подаче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8D80F2-36C6-4DBD-91D6-9C09CFC8816D}"/>
              </a:ext>
            </a:extLst>
          </p:cNvPr>
          <p:cNvSpPr/>
          <p:nvPr/>
        </p:nvSpPr>
        <p:spPr>
          <a:xfrm>
            <a:off x="5076056" y="1988840"/>
            <a:ext cx="387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Данная стратегия позволяет производить выборку с большой глубиной резания и полноценно использовать всю режущую часть монолитных и «кукурузных» фрез, что даёт значительное повышение производительность обработки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Прогнозируемые и постоянные нагрузки на шпиндель и инструмент обеспечивают стабильное резание и, как следствие, снижение затрат на режущий инструмент</a:t>
            </a:r>
            <a:r>
              <a:rPr lang="en-US" dirty="0"/>
              <a:t> </a:t>
            </a:r>
            <a:r>
              <a:rPr lang="ru-RU" dirty="0"/>
              <a:t>и ремонты оборудования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1258B8-62DE-495C-B10C-03A3668E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52" y="1942514"/>
            <a:ext cx="2559005" cy="18152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4EEB36-B7FF-40F1-A3A0-BE8E5AD45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55"/>
          <a:stretch/>
        </p:blipFill>
        <p:spPr>
          <a:xfrm>
            <a:off x="191344" y="1988840"/>
            <a:ext cx="2281760" cy="20447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F33BDB-EF7B-446A-80B3-70C56F96A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487" y="4091845"/>
            <a:ext cx="2281171" cy="18152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94A092-C7F1-43B3-BC4C-F59971DAE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63" y="4016116"/>
            <a:ext cx="2178121" cy="1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B7E5929F-ECC3-4FED-9B05-2F213381E3C2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1FF315-0E93-412E-BB07-7A563A97004A}"/>
              </a:ext>
            </a:extLst>
          </p:cNvPr>
          <p:cNvSpPr/>
          <p:nvPr/>
        </p:nvSpPr>
        <p:spPr>
          <a:xfrm>
            <a:off x="22820" y="764704"/>
            <a:ext cx="914501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Обеспечение плавности траекторий движения фрезы позволяет осуществить высокоскоростное высокопроизводительное фрезерование с низкими нагрузками на инструмент 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48298-7A5F-4399-89A4-6035869A2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753" y="1937695"/>
            <a:ext cx="2689056" cy="2093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7A784B-2349-45C4-B64D-BE0C3A3A1B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35585"/>
            <a:ext cx="2088232" cy="163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1BAD7-F546-4B2B-ABC0-48654B811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805131"/>
            <a:ext cx="2548378" cy="2454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406574-0BB3-42EB-AEB7-76121FF218A4}"/>
              </a:ext>
            </a:extLst>
          </p:cNvPr>
          <p:cNvSpPr txBox="1"/>
          <p:nvPr/>
        </p:nvSpPr>
        <p:spPr>
          <a:xfrm>
            <a:off x="7124011" y="3765796"/>
            <a:ext cx="190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Скругления в углах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607B7-0C28-405E-8CF9-B7C9F145F334}"/>
              </a:ext>
            </a:extLst>
          </p:cNvPr>
          <p:cNvSpPr txBox="1"/>
          <p:nvPr/>
        </p:nvSpPr>
        <p:spPr>
          <a:xfrm>
            <a:off x="7235010" y="1901810"/>
            <a:ext cx="292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Удаление </a:t>
            </a:r>
          </a:p>
          <a:p>
            <a:r>
              <a:rPr lang="ru-RU" sz="1400" dirty="0"/>
              <a:t>«пеньков» в углах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397C51-86F0-4E72-8F8D-EAC071B887A9}"/>
              </a:ext>
            </a:extLst>
          </p:cNvPr>
          <p:cNvSpPr txBox="1"/>
          <p:nvPr/>
        </p:nvSpPr>
        <p:spPr>
          <a:xfrm>
            <a:off x="3491880" y="19506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Сглаживание </a:t>
            </a:r>
          </a:p>
          <a:p>
            <a:r>
              <a:rPr lang="ru-RU" sz="1400" dirty="0"/>
              <a:t>переходов в слое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687B6B-7594-46FE-97C1-6EC0FD450792}"/>
              </a:ext>
            </a:extLst>
          </p:cNvPr>
          <p:cNvSpPr txBox="1"/>
          <p:nvPr/>
        </p:nvSpPr>
        <p:spPr>
          <a:xfrm>
            <a:off x="3649194" y="3504186"/>
            <a:ext cx="125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Сглаживание </a:t>
            </a:r>
          </a:p>
          <a:p>
            <a:pPr algn="r"/>
            <a:r>
              <a:rPr lang="ru-RU" sz="1400" dirty="0"/>
              <a:t>траектории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ACDA98-A8ED-4AC4-80B1-F377C2664AE2}"/>
              </a:ext>
            </a:extLst>
          </p:cNvPr>
          <p:cNvSpPr txBox="1"/>
          <p:nvPr/>
        </p:nvSpPr>
        <p:spPr>
          <a:xfrm>
            <a:off x="419308" y="4309396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Петли при обходе внешних углов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3184B9-6222-4BBE-B612-CB276AA89904}"/>
              </a:ext>
            </a:extLst>
          </p:cNvPr>
          <p:cNvSpPr txBox="1"/>
          <p:nvPr/>
        </p:nvSpPr>
        <p:spPr>
          <a:xfrm>
            <a:off x="3214408" y="4330950"/>
            <a:ext cx="3388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Сглаживание переходов между слоями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F7D4A-CC74-4702-A705-B1B6464F4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632" y="4821132"/>
            <a:ext cx="2473125" cy="12721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DF3972-BA61-45A6-B650-1610E3AEED41}"/>
              </a:ext>
            </a:extLst>
          </p:cNvPr>
          <p:cNvSpPr txBox="1"/>
          <p:nvPr/>
        </p:nvSpPr>
        <p:spPr>
          <a:xfrm>
            <a:off x="6559248" y="4354974"/>
            <a:ext cx="230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Плавный заход в материал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0358FC-693D-4653-A4BA-E2AB3DD99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367" y="4619817"/>
            <a:ext cx="2437467" cy="16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B7E5929F-ECC3-4FED-9B05-2F213381E3C2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1FF315-0E93-412E-BB07-7A563A97004A}"/>
              </a:ext>
            </a:extLst>
          </p:cNvPr>
          <p:cNvSpPr/>
          <p:nvPr/>
        </p:nvSpPr>
        <p:spPr>
          <a:xfrm>
            <a:off x="22820" y="764704"/>
            <a:ext cx="914501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Широкие возможности управления наклоном фрезы позволяют использовать практически все известные стратегии 5-осевого непрерывного фрезерования при обработке деталей со сложными криволинейными поверхностями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9C978D-7E4D-4BA2-A3C4-E8F55A2A5D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5157"/>
            <a:ext cx="2088232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BD28B5-3761-462A-8ACB-9BBCB52868C1}"/>
              </a:ext>
            </a:extLst>
          </p:cNvPr>
          <p:cNvSpPr txBox="1"/>
          <p:nvPr/>
        </p:nvSpPr>
        <p:spPr>
          <a:xfrm>
            <a:off x="275144" y="1928021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Перпендикулярно поверхности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59D79A-C013-4A4C-9738-3D3671AE66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36" y="2359692"/>
            <a:ext cx="2088232" cy="17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A1509E-074F-4512-90D1-9723A913AC08}"/>
              </a:ext>
            </a:extLst>
          </p:cNvPr>
          <p:cNvSpPr txBox="1"/>
          <p:nvPr/>
        </p:nvSpPr>
        <p:spPr>
          <a:xfrm>
            <a:off x="3185573" y="1835992"/>
            <a:ext cx="268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Наклон относительно направления движения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D4D97C-9093-4E8C-B46C-13C5B18F86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53600"/>
            <a:ext cx="1944216" cy="17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24DF2EA-9D83-45C9-A1CD-52FF7401AEC8}"/>
              </a:ext>
            </a:extLst>
          </p:cNvPr>
          <p:cNvSpPr txBox="1"/>
          <p:nvPr/>
        </p:nvSpPr>
        <p:spPr>
          <a:xfrm>
            <a:off x="6108928" y="1841915"/>
            <a:ext cx="268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изолиниям поверхности</a:t>
            </a:r>
            <a:br>
              <a:rPr lang="ru-RU" sz="1400" dirty="0"/>
            </a:br>
            <a:r>
              <a:rPr lang="ru-RU" sz="1400" dirty="0"/>
              <a:t>(</a:t>
            </a:r>
            <a:r>
              <a:rPr lang="en-US" sz="1400" dirty="0"/>
              <a:t>U/V</a:t>
            </a:r>
            <a:r>
              <a:rPr lang="ru-RU" sz="1400" dirty="0"/>
              <a:t>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54A93A-BF96-4CB3-9D06-FA43ACC55F6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4725144"/>
            <a:ext cx="2016224" cy="151255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F4D30F-DA76-4EE3-B20B-1052241B998F}"/>
              </a:ext>
            </a:extLst>
          </p:cNvPr>
          <p:cNvSpPr txBox="1"/>
          <p:nvPr/>
        </p:nvSpPr>
        <p:spPr>
          <a:xfrm>
            <a:off x="239140" y="4201924"/>
            <a:ext cx="268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Изменение угла наклоны по движению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BB4BB1-F76D-4750-A6AA-7A3309524D0E}"/>
              </a:ext>
            </a:extLst>
          </p:cNvPr>
          <p:cNvSpPr txBox="1"/>
          <p:nvPr/>
        </p:nvSpPr>
        <p:spPr>
          <a:xfrm>
            <a:off x="3278424" y="4245294"/>
            <a:ext cx="268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Задание ширины </a:t>
            </a:r>
          </a:p>
          <a:p>
            <a:pPr algn="ctr"/>
            <a:r>
              <a:rPr lang="ru-RU" sz="1400" dirty="0"/>
              <a:t>бокового «веера»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E8AE8E0-D7BF-4E96-95BA-8D4D8EBC0B4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11564"/>
            <a:ext cx="1887156" cy="1568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3AEB7F-3E10-4708-B33A-C3BC1E956A05}"/>
              </a:ext>
            </a:extLst>
          </p:cNvPr>
          <p:cNvSpPr txBox="1"/>
          <p:nvPr/>
        </p:nvSpPr>
        <p:spPr>
          <a:xfrm>
            <a:off x="6168556" y="4231256"/>
            <a:ext cx="268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Выравнивание оси </a:t>
            </a:r>
            <a:br>
              <a:rPr lang="ru-RU" sz="1400" dirty="0"/>
            </a:br>
            <a:r>
              <a:rPr lang="ru-RU" sz="1400" dirty="0"/>
              <a:t>на боковые стороны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E426232-0AA1-455E-B979-B4DB8663BFB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53" y="4807750"/>
            <a:ext cx="1736958" cy="128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05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B7E5929F-ECC3-4FED-9B05-2F213381E3C2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1FF315-0E93-412E-BB07-7A563A97004A}"/>
              </a:ext>
            </a:extLst>
          </p:cNvPr>
          <p:cNvSpPr/>
          <p:nvPr/>
        </p:nvSpPr>
        <p:spPr>
          <a:xfrm>
            <a:off x="22820" y="764704"/>
            <a:ext cx="914501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Управление наклоном фрезы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BD28B5-3761-462A-8ACB-9BBCB52868C1}"/>
              </a:ext>
            </a:extLst>
          </p:cNvPr>
          <p:cNvSpPr txBox="1"/>
          <p:nvPr/>
        </p:nvSpPr>
        <p:spPr>
          <a:xfrm>
            <a:off x="193538" y="1282092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Перпендикулярно кривой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1509E-074F-4512-90D1-9723A913AC08}"/>
              </a:ext>
            </a:extLst>
          </p:cNvPr>
          <p:cNvSpPr txBox="1"/>
          <p:nvPr/>
        </p:nvSpPr>
        <p:spPr>
          <a:xfrm>
            <a:off x="3089863" y="1282092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Перпендикулярно движению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4DF2EA-9D83-45C9-A1CD-52FF7401AEC8}"/>
              </a:ext>
            </a:extLst>
          </p:cNvPr>
          <p:cNvSpPr txBox="1"/>
          <p:nvPr/>
        </p:nvSpPr>
        <p:spPr>
          <a:xfrm>
            <a:off x="6104383" y="1294820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указанном направлении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F4D30F-DA76-4EE3-B20B-1052241B998F}"/>
              </a:ext>
            </a:extLst>
          </p:cNvPr>
          <p:cNvSpPr txBox="1"/>
          <p:nvPr/>
        </p:nvSpPr>
        <p:spPr>
          <a:xfrm>
            <a:off x="193538" y="3922888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контрольным векторам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BB4BB1-F76D-4750-A6AA-7A3309524D0E}"/>
              </a:ext>
            </a:extLst>
          </p:cNvPr>
          <p:cNvSpPr txBox="1"/>
          <p:nvPr/>
        </p:nvSpPr>
        <p:spPr>
          <a:xfrm>
            <a:off x="3250800" y="3936226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Задание относительного угла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3AEB7F-3E10-4708-B33A-C3BC1E956A05}"/>
              </a:ext>
            </a:extLst>
          </p:cNvPr>
          <p:cNvSpPr txBox="1"/>
          <p:nvPr/>
        </p:nvSpPr>
        <p:spPr>
          <a:xfrm>
            <a:off x="6220516" y="3933056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Направление на ось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BEBE39-6279-448D-9E8F-661D444B2B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1974"/>
            <a:ext cx="1712500" cy="197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995DDD-4BE5-42B0-B5A9-7C7EDFCD65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71975"/>
            <a:ext cx="1947720" cy="204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70F8D4F-6287-41ED-88F9-1A41271577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73" y="1781887"/>
            <a:ext cx="2297438" cy="193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730B716-DBF3-4E92-8D14-B7F1743DE7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" y="4341018"/>
            <a:ext cx="1991571" cy="176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2517354-2A6B-43E4-8797-2752E20DE57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48428"/>
            <a:ext cx="2160240" cy="174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95A8D1-A379-46A7-82D7-E33BB26E949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24" y="4326552"/>
            <a:ext cx="1900366" cy="1774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51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B7E5929F-ECC3-4FED-9B05-2F213381E3C2}"/>
              </a:ext>
            </a:extLst>
          </p:cNvPr>
          <p:cNvSpPr txBox="1">
            <a:spLocks/>
          </p:cNvSpPr>
          <p:nvPr/>
        </p:nvSpPr>
        <p:spPr>
          <a:xfrm>
            <a:off x="4908658" y="235715"/>
            <a:ext cx="2802158" cy="58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Century Gothic" pitchFamily="34" charset="0"/>
              </a:rPr>
              <a:t>Расширенные функции 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ModuleWorks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1FF315-0E93-412E-BB07-7A563A97004A}"/>
              </a:ext>
            </a:extLst>
          </p:cNvPr>
          <p:cNvSpPr/>
          <p:nvPr/>
        </p:nvSpPr>
        <p:spPr>
          <a:xfrm>
            <a:off x="22820" y="764704"/>
            <a:ext cx="914501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Управление наклоном фрезы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BD28B5-3761-462A-8ACB-9BBCB52868C1}"/>
              </a:ext>
            </a:extLst>
          </p:cNvPr>
          <p:cNvSpPr txBox="1"/>
          <p:nvPr/>
        </p:nvSpPr>
        <p:spPr>
          <a:xfrm>
            <a:off x="561744" y="1314969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Абсолютный угол к оси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1509E-074F-4512-90D1-9723A913AC08}"/>
              </a:ext>
            </a:extLst>
          </p:cNvPr>
          <p:cNvSpPr txBox="1"/>
          <p:nvPr/>
        </p:nvSpPr>
        <p:spPr>
          <a:xfrm>
            <a:off x="3131840" y="1312733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Угол вокруг оси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4DF2EA-9D83-45C9-A1CD-52FF7401AEC8}"/>
              </a:ext>
            </a:extLst>
          </p:cNvPr>
          <p:cNvSpPr txBox="1"/>
          <p:nvPr/>
        </p:nvSpPr>
        <p:spPr>
          <a:xfrm>
            <a:off x="6118585" y="1339959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 кривой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F4D30F-DA76-4EE3-B20B-1052241B998F}"/>
              </a:ext>
            </a:extLst>
          </p:cNvPr>
          <p:cNvSpPr txBox="1"/>
          <p:nvPr/>
        </p:nvSpPr>
        <p:spPr>
          <a:xfrm>
            <a:off x="929634" y="3779167"/>
            <a:ext cx="135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 точки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3AEB7F-3E10-4708-B33A-C3BC1E956A05}"/>
              </a:ext>
            </a:extLst>
          </p:cNvPr>
          <p:cNvSpPr txBox="1"/>
          <p:nvPr/>
        </p:nvSpPr>
        <p:spPr>
          <a:xfrm>
            <a:off x="6366287" y="3709367"/>
            <a:ext cx="268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ближайшей точке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BB6BC2-B866-40DF-9742-9FA8994DB6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5677"/>
            <a:ext cx="2274670" cy="193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77768F-FDD9-42DA-BAF4-D259FFE342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2" y="1761505"/>
            <a:ext cx="2689056" cy="439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9B1351A-71DF-4596-989F-247D944F86F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7441"/>
            <a:ext cx="1698606" cy="199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D8FF5FB-8608-4B51-B85F-25203B0D50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82" y="1725677"/>
            <a:ext cx="2509520" cy="191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57D176-55DD-4099-A784-246591282FE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05" y="4086944"/>
            <a:ext cx="2164421" cy="1940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4691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ГеММа, 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ГеММа" id="{1B72CAD9-965C-4099-8A7F-A144A6674004}" vid="{A294F106-D72B-4092-8114-E545327654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ГеММа, макет</Template>
  <TotalTime>4718</TotalTime>
  <Words>433</Words>
  <Application>Microsoft Office PowerPoint</Application>
  <PresentationFormat>Экран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Wingdings</vt:lpstr>
      <vt:lpstr>Презентация ГеММа, макет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Константин Деев</cp:lastModifiedBy>
  <cp:revision>211</cp:revision>
  <dcterms:created xsi:type="dcterms:W3CDTF">2021-04-28T11:22:09Z</dcterms:created>
  <dcterms:modified xsi:type="dcterms:W3CDTF">2021-05-17T10:55:16Z</dcterms:modified>
</cp:coreProperties>
</file>